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tif" ContentType="image/tif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91443"/>
  </p:normalViewPr>
  <p:slideViewPr>
    <p:cSldViewPr snapToGrid="0" snapToObjects="1">
      <p:cViewPr>
        <p:scale>
          <a:sx n="139" d="100"/>
          <a:sy n="139" d="100"/>
        </p:scale>
        <p:origin x="6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2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3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3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59ED29-E8F1-4338-964C-87B4133A9D26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0DAAA16-8884-4968-9888-CB58D1F6FFE4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1D58761-21F8-4CBB-BF75-CB7441E54ACF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DFEAB93-87DC-4FC0-83E0-5B22113DC63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3495B55-21D7-4161-B8BD-36A70B9388B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BD94479-9B48-432F-8A0E-B37C742A5CF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3B80CE4-F7C0-4399-95BE-723962EAED1F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4DCCC26-FA21-4A1F-B9B7-D40ACBA1F5D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628FAC1-640A-4B47-9540-B226B8C74E6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7DEEA-913B-43C1-AC94-790FE9757D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703992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wmf"/><Relationship Id="rId15" Type="http://schemas.openxmlformats.org/officeDocument/2006/relationships/image" Target="../media/image2.wmf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1.wmf"/><Relationship Id="rId16" Type="http://schemas.openxmlformats.org/officeDocument/2006/relationships/image" Target="../media/image2.wmf"/><Relationship Id="rId17" Type="http://schemas.openxmlformats.org/officeDocument/2006/relationships/image" Target="../media/image3.w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14" Type="http://schemas.openxmlformats.org/officeDocument/2006/relationships/image" Target="../media/image1.wmf"/><Relationship Id="rId15" Type="http://schemas.openxmlformats.org/officeDocument/2006/relationships/image" Target="../media/image2.wmf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 flipV="1">
            <a:off x="0" y="5778360"/>
            <a:ext cx="9143640" cy="504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7" name="Picture 10"/>
          <p:cNvPicPr/>
          <p:nvPr/>
        </p:nvPicPr>
        <p:blipFill>
          <a:blip r:embed="rId14"/>
          <a:stretch/>
        </p:blipFill>
        <p:spPr>
          <a:xfrm>
            <a:off x="8201160" y="23796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2" name="Picture 8"/>
          <p:cNvPicPr/>
          <p:nvPr/>
        </p:nvPicPr>
        <p:blipFill>
          <a:blip r:embed="rId15"/>
          <a:stretch/>
        </p:blipFill>
        <p:spPr>
          <a:xfrm>
            <a:off x="6997680" y="6462000"/>
            <a:ext cx="1821600" cy="154440"/>
          </a:xfrm>
          <a:prstGeom prst="rect">
            <a:avLst/>
          </a:prstGeom>
          <a:ln>
            <a:noFill/>
          </a:ln>
        </p:spPr>
      </p:pic>
      <p:pic>
        <p:nvPicPr>
          <p:cNvPr id="3" name="Picture 9"/>
          <p:cNvPicPr/>
          <p:nvPr/>
        </p:nvPicPr>
        <p:blipFill>
          <a:blip r:embed="rId16"/>
          <a:stretch/>
        </p:blipFill>
        <p:spPr>
          <a:xfrm>
            <a:off x="291960" y="6138360"/>
            <a:ext cx="1741320" cy="46980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5803920"/>
            <a:ext cx="9143640" cy="10522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41" name="CustomShape 2"/>
          <p:cNvSpPr/>
          <p:nvPr/>
        </p:nvSpPr>
        <p:spPr>
          <a:xfrm flipV="1">
            <a:off x="0" y="5778360"/>
            <a:ext cx="9143640" cy="504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2" name="Picture 10"/>
          <p:cNvPicPr/>
          <p:nvPr/>
        </p:nvPicPr>
        <p:blipFill>
          <a:blip r:embed="rId15"/>
          <a:stretch/>
        </p:blipFill>
        <p:spPr>
          <a:xfrm>
            <a:off x="8201160" y="23796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43" name="Picture 8"/>
          <p:cNvPicPr/>
          <p:nvPr/>
        </p:nvPicPr>
        <p:blipFill>
          <a:blip r:embed="rId16"/>
          <a:stretch/>
        </p:blipFill>
        <p:spPr>
          <a:xfrm>
            <a:off x="6997680" y="6462000"/>
            <a:ext cx="1821600" cy="154440"/>
          </a:xfrm>
          <a:prstGeom prst="rect">
            <a:avLst/>
          </a:prstGeom>
          <a:ln>
            <a:noFill/>
          </a:ln>
        </p:spPr>
      </p:pic>
      <p:pic>
        <p:nvPicPr>
          <p:cNvPr id="44" name="Picture 11"/>
          <p:cNvPicPr/>
          <p:nvPr/>
        </p:nvPicPr>
        <p:blipFill>
          <a:blip r:embed="rId17"/>
          <a:stretch/>
        </p:blipFill>
        <p:spPr>
          <a:xfrm>
            <a:off x="291960" y="6138360"/>
            <a:ext cx="1741320" cy="469800"/>
          </a:xfrm>
          <a:prstGeom prst="rect">
            <a:avLst/>
          </a:prstGeom>
          <a:ln>
            <a:noFill/>
          </a:ln>
        </p:spPr>
      </p:pic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99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99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99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99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99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3704040" y="6356520"/>
            <a:ext cx="2057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fld id="{DEB2397D-633B-41EC-8417-0AD76106ECA4}" type="slidenum"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5803920"/>
            <a:ext cx="9143640" cy="10522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84" name="CustomShape 2"/>
          <p:cNvSpPr/>
          <p:nvPr/>
        </p:nvSpPr>
        <p:spPr>
          <a:xfrm flipV="1">
            <a:off x="0" y="5778360"/>
            <a:ext cx="9143640" cy="504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85" name="Picture 10"/>
          <p:cNvPicPr/>
          <p:nvPr/>
        </p:nvPicPr>
        <p:blipFill>
          <a:blip r:embed="rId14"/>
          <a:stretch/>
        </p:blipFill>
        <p:spPr>
          <a:xfrm>
            <a:off x="8201160" y="23796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86" name="Picture 8"/>
          <p:cNvPicPr/>
          <p:nvPr/>
        </p:nvPicPr>
        <p:blipFill>
          <a:blip r:embed="rId15"/>
          <a:stretch/>
        </p:blipFill>
        <p:spPr>
          <a:xfrm>
            <a:off x="6997680" y="6462000"/>
            <a:ext cx="1821600" cy="154440"/>
          </a:xfrm>
          <a:prstGeom prst="rect">
            <a:avLst/>
          </a:prstGeom>
          <a:ln>
            <a:noFill/>
          </a:ln>
        </p:spPr>
      </p:pic>
      <p:pic>
        <p:nvPicPr>
          <p:cNvPr id="87" name="Picture 11"/>
          <p:cNvPicPr/>
          <p:nvPr/>
        </p:nvPicPr>
        <p:blipFill>
          <a:blip r:embed="rId16"/>
          <a:stretch/>
        </p:blipFill>
        <p:spPr>
          <a:xfrm>
            <a:off x="291960" y="6138360"/>
            <a:ext cx="1741320" cy="469800"/>
          </a:xfrm>
          <a:prstGeom prst="rect">
            <a:avLst/>
          </a:prstGeom>
          <a:ln>
            <a:noFill/>
          </a:ln>
        </p:spPr>
      </p:pic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/>
          </p:nvPr>
        </p:nvSpPr>
        <p:spPr>
          <a:xfrm>
            <a:off x="291960" y="6138360"/>
            <a:ext cx="1741320" cy="4698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/>
          </p:nvPr>
        </p:nvSpPr>
        <p:spPr>
          <a:xfrm>
            <a:off x="291960" y="6138360"/>
            <a:ext cx="1741320" cy="4698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3704040" y="6356520"/>
            <a:ext cx="2057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nhabitat.com/lexus-unveils-autonomous-advanced-active-safety-research-vehicle-at-ces-2013/" TargetMode="External"/><Relationship Id="rId4" Type="http://schemas.openxmlformats.org/officeDocument/2006/relationships/hyperlink" Target="https://www.newyorkpersonalinjuryattorneysblog.com/2013/08/new_york_accident_prevention_p_1.html" TargetMode="External"/><Relationship Id="rId5" Type="http://schemas.openxmlformats.org/officeDocument/2006/relationships/hyperlink" Target="https://www.youtube.com/watch?v=eMl5u-iENr4" TargetMode="External"/><Relationship Id="rId6" Type="http://schemas.openxmlformats.org/officeDocument/2006/relationships/hyperlink" Target="https://www.youtube.com/watch?v=nsHYg3ENgk4" TargetMode="External"/><Relationship Id="rId7" Type="http://schemas.openxmlformats.org/officeDocument/2006/relationships/hyperlink" Target="https://i.ytimg.com/vi/7Vrk0xX7cUQ/hqdefault.jpg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bloomberg.com/news/articles/2016-09-12/google-car-project-loses-leaders-and-advantage-as-rivals-gai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7200" y="1338840"/>
            <a:ext cx="9128880" cy="219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Surveillance – Enhanced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Collision Avoidance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 Presentation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200" y="4145400"/>
            <a:ext cx="9128880" cy="7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Rohit</a:t>
            </a:r>
            <a:r>
              <a:rPr lang="en-US" sz="1800" b="0" strike="noStrike" spc="-1" dirty="0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1800" b="0" strike="noStrike" spc="-1" dirty="0" err="1" smtClean="0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Annigeri</a:t>
            </a:r>
            <a:r>
              <a:rPr lang="en-US" spc="-1" dirty="0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lang="en-US" sz="1800" b="0" strike="noStrike" spc="-1" dirty="0" smtClean="0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Akash Joshi	</a:t>
            </a:r>
            <a:r>
              <a:rPr lang="en-US" sz="1800" b="0" strike="noStrike" spc="-1" dirty="0" err="1" smtClean="0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Yifei</a:t>
            </a:r>
            <a:r>
              <a:rPr lang="en-US" sz="1800" b="0" strike="noStrike" spc="-1" dirty="0" smtClean="0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Shen	Thaddaeus </a:t>
            </a:r>
            <a:r>
              <a:rPr lang="en-US" sz="1800" b="0" strike="noStrike" spc="-1" dirty="0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Voss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669823"/>
              </p:ext>
            </p:extLst>
          </p:nvPr>
        </p:nvGraphicFramePr>
        <p:xfrm>
          <a:off x="317795" y="1156500"/>
          <a:ext cx="8493696" cy="45226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23424"/>
                <a:gridCol w="2123424"/>
                <a:gridCol w="2123424"/>
                <a:gridCol w="2123424"/>
              </a:tblGrid>
              <a:tr h="56032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047" marR="80047" marT="40023" marB="40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Milestone</a:t>
                      </a:r>
                      <a:endParaRPr lang="en-US" sz="1600" dirty="0"/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Associated Tasks</a:t>
                      </a:r>
                      <a:endParaRPr lang="en-US" sz="1600" dirty="0"/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Completion Date</a:t>
                      </a:r>
                      <a:endParaRPr lang="en-US" sz="1600" dirty="0"/>
                    </a:p>
                  </a:txBody>
                  <a:tcPr marL="80047" marR="80047" marT="40023" marB="40023" anchor="ctr"/>
                </a:tc>
              </a:tr>
              <a:tr h="11606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Milestone</a:t>
                      </a:r>
                      <a:r>
                        <a:rPr lang="en-US" sz="1600" baseline="0" dirty="0" smtClean="0"/>
                        <a:t> 1</a:t>
                      </a:r>
                      <a:endParaRPr lang="en-US" sz="1600" dirty="0"/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Detect objects</a:t>
                      </a:r>
                      <a:r>
                        <a:rPr lang="en-US" sz="1200" baseline="0" dirty="0" smtClean="0"/>
                        <a:t> in a scene, identify each of the objects, and predict future location</a:t>
                      </a:r>
                      <a:endParaRPr lang="en-US" sz="1200" dirty="0"/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sz="800" baseline="0" dirty="0" smtClean="0"/>
                        <a:t>Isolate moving objects from background (R, Y)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sz="800" baseline="0" dirty="0" smtClean="0"/>
                        <a:t>Detect objects in the scene (R, T)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sz="800" baseline="0" dirty="0" smtClean="0"/>
                        <a:t>Identify objects (R, T)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sz="800" baseline="0" dirty="0" smtClean="0"/>
                        <a:t>Predict future location (Y, R)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endParaRPr lang="en-US" sz="800" baseline="0" dirty="0" smtClean="0"/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March 13</a:t>
                      </a:r>
                      <a:endParaRPr lang="en-US" sz="1600" dirty="0"/>
                    </a:p>
                  </a:txBody>
                  <a:tcPr marL="80047" marR="80047" marT="40023" marB="40023" anchor="ctr"/>
                </a:tc>
              </a:tr>
              <a:tr h="9205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Milestone 2</a:t>
                      </a:r>
                      <a:endParaRPr lang="en-US" sz="1600" dirty="0"/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Successfully</a:t>
                      </a:r>
                      <a:r>
                        <a:rPr lang="en-US" sz="1200" baseline="0" dirty="0" smtClean="0"/>
                        <a:t> run intersection simulation using remote-controlled cars</a:t>
                      </a:r>
                      <a:endParaRPr lang="en-US" sz="1200" dirty="0"/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charset="0"/>
                        <a:buChar char="•"/>
                      </a:pPr>
                      <a:r>
                        <a:rPr lang="en-US" sz="800" dirty="0" smtClean="0"/>
                        <a:t>Obtain two remote-control</a:t>
                      </a:r>
                      <a:r>
                        <a:rPr lang="en-US" sz="800" baseline="0" dirty="0" smtClean="0"/>
                        <a:t>led cars (A)</a:t>
                      </a:r>
                    </a:p>
                    <a:p>
                      <a:pPr marL="171450" indent="-171450" algn="l">
                        <a:buFont typeface="Arial" charset="0"/>
                        <a:buChar char="•"/>
                      </a:pPr>
                      <a:r>
                        <a:rPr lang="en-US" sz="800" baseline="0" dirty="0" smtClean="0"/>
                        <a:t>Develop code to control two cars    using relevant hardware (A)</a:t>
                      </a:r>
                    </a:p>
                    <a:p>
                      <a:pPr marL="171450" indent="-171450" algn="l">
                        <a:buFont typeface="Arial" charset="0"/>
                        <a:buChar char="•"/>
                      </a:pPr>
                      <a:r>
                        <a:rPr lang="en-US" sz="800" baseline="0" dirty="0" smtClean="0"/>
                        <a:t>Perform tests controlling cars at  different speeds, in collision and non-collision scenarios (R, Y, T, A)</a:t>
                      </a:r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April 7</a:t>
                      </a:r>
                      <a:endParaRPr lang="en-US" sz="1600" dirty="0"/>
                    </a:p>
                  </a:txBody>
                  <a:tcPr marL="80047" marR="80047" marT="40023" marB="40023" anchor="ctr"/>
                </a:tc>
              </a:tr>
              <a:tr h="188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Milestone 3</a:t>
                      </a:r>
                      <a:endParaRPr lang="en-US" sz="1600" dirty="0"/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Derive percentage</a:t>
                      </a:r>
                      <a:r>
                        <a:rPr lang="en-US" sz="1200" baseline="0" dirty="0" smtClean="0"/>
                        <a:t> likelihood of a crash using car metrics and apply these warnings to intersection simulation</a:t>
                      </a:r>
                      <a:endParaRPr lang="en-US" sz="1200" dirty="0"/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sz="800" baseline="0" dirty="0" smtClean="0"/>
                        <a:t>Transmit successfully over GPIO to remote-controlled cars (A, R)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sz="800" baseline="0" dirty="0" smtClean="0"/>
                        <a:t>Develop algorithm to keep cars within the intersection (R, T, Y)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sz="800" baseline="0" dirty="0" smtClean="0"/>
                        <a:t>Develop and implement algorithms to avoid a collision (Y, R, T, A)</a:t>
                      </a:r>
                    </a:p>
                  </a:txBody>
                  <a:tcPr marL="80047" marR="80047" marT="40023" marB="400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April 19</a:t>
                      </a:r>
                      <a:endParaRPr lang="en-US" sz="1600" dirty="0"/>
                    </a:p>
                  </a:txBody>
                  <a:tcPr marL="80047" marR="80047" marT="40023" marB="40023" anchor="ctr"/>
                </a:tc>
              </a:tr>
            </a:tbl>
          </a:graphicData>
        </a:graphic>
      </p:graphicFrame>
      <p:sp>
        <p:nvSpPr>
          <p:cNvPr id="5" name="TextShape 1"/>
          <p:cNvSpPr txBox="1"/>
          <p:nvPr/>
        </p:nvSpPr>
        <p:spPr>
          <a:xfrm>
            <a:off x="457200" y="365040"/>
            <a:ext cx="4209393" cy="7914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 </a:t>
            </a:r>
            <a:r>
              <a:rPr lang="en-US" sz="4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Schedule</a:t>
            </a:r>
            <a:endParaRPr lang="en-US" sz="18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51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 Test Setup</a:t>
            </a:r>
            <a:endParaRPr lang="en-US" sz="18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457200" y="12322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99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Equipment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99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 TMS320C6416 Fixed-Point DSP Board</a:t>
            </a:r>
            <a:endParaRPr lang="en-US" sz="24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99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Overhead Video Camera</a:t>
            </a:r>
            <a:endParaRPr lang="en-US" sz="24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99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Remote-Controlled Cars (2) and RF Transmission Board</a:t>
            </a:r>
            <a:endParaRPr lang="en-US" sz="24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990000"/>
              </a:buClr>
              <a:buFont typeface="Arial"/>
              <a:buChar char="•"/>
            </a:pPr>
            <a:endParaRPr lang="en-US" sz="2800" b="0" strike="noStrike" spc="-1" dirty="0" smtClean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990000"/>
              </a:buClr>
              <a:buFont typeface="Arial"/>
              <a:buChar char="•"/>
            </a:pPr>
            <a:endParaRPr lang="en-US" sz="2800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990000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99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Remote-controlled cars running on a mock intersection, with camera capturing live video of the entire intersection from directly above, fed into the DSP</a:t>
            </a:r>
            <a:endParaRPr lang="en-US" sz="24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99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Movement data of cars </a:t>
            </a:r>
            <a:r>
              <a:rPr lang="en-US" sz="16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overlaid </a:t>
            </a:r>
            <a:r>
              <a:rPr lang="en-US" sz="16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onto live feed</a:t>
            </a:r>
            <a:endParaRPr lang="en-US" sz="24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99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scenarios for vehicle-vehicle </a:t>
            </a:r>
            <a:r>
              <a:rPr lang="en-US" sz="16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non-collision</a:t>
            </a:r>
            <a:r>
              <a:rPr lang="en-US" sz="16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near-collision, and collision instances run, with vehicles being corrected by the DSP if a collision is imminent</a:t>
            </a:r>
            <a:endParaRPr lang="en-US" sz="24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3" name="Picture 7"/>
          <p:cNvPicPr/>
          <p:nvPr/>
        </p:nvPicPr>
        <p:blipFill>
          <a:blip r:embed="rId2"/>
          <a:stretch/>
        </p:blipFill>
        <p:spPr>
          <a:xfrm>
            <a:off x="4662902" y="307166"/>
            <a:ext cx="2195280" cy="1411200"/>
          </a:xfrm>
          <a:prstGeom prst="rect">
            <a:avLst/>
          </a:prstGeom>
          <a:ln>
            <a:noFill/>
          </a:ln>
        </p:spPr>
      </p:pic>
      <p:pic>
        <p:nvPicPr>
          <p:cNvPr id="184" name="Picture 8"/>
          <p:cNvPicPr/>
          <p:nvPr/>
        </p:nvPicPr>
        <p:blipFill>
          <a:blip r:embed="rId3"/>
          <a:stretch/>
        </p:blipFill>
        <p:spPr>
          <a:xfrm>
            <a:off x="6682680" y="780868"/>
            <a:ext cx="1832400" cy="13741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48" y="2549113"/>
            <a:ext cx="1330904" cy="9981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134" y="2550376"/>
            <a:ext cx="1329378" cy="997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21" y="1964745"/>
            <a:ext cx="2130319" cy="1726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References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166320" y="1230840"/>
            <a:ext cx="8348760" cy="4350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[1] </a:t>
            </a:r>
            <a:r>
              <a:rPr lang="en-US" sz="1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https://www.bloomberg.com/news/articles/2016-09-12/google-car-project-loses-leaders-and-advantage-as-rivals-gain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[2] </a:t>
            </a:r>
            <a:r>
              <a:rPr lang="en-US" sz="1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http://inhabitat.com/lexus-unveils-autonomous-advanced-active-safety-research-vehicle-at-ces-2013/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[3] </a:t>
            </a:r>
            <a:r>
              <a:rPr lang="en-US" sz="1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https://www.newyorkpersonalinjuryattorneysblog.com/2013/08/new_york_accident_prevention_p_1.html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[4] J. Gallego, M. Pardàs, and G. Haro, "Enhanced foreground segmentation and tracking combining Bayesian background, shadow and foreground modeling," Pattern Recognition Letters, vol. 33, no. 12, pp. 1558–1568, Sep. 2012.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[5]. [Online]. Available: http://www.cc.gatech.edu/~ksubrama/files/FPGA_Report.pdf. Accessed: Feb. 13, 2017.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[6]. [Online]. Available: http://www.kev-smith.com/papers/smith-thesis.pdf. Accessed: Feb. 13, 2017.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[7]. S. Kang; J. Paik; A. Koschan; B. Abidi &amp; M. A. Abidi (2003). "Real-time video tracking using PTZ cameras". Proc. SPIE. 5132: 103–111. CiteSeerX 10.1.1.101.4242Freely accessible. doi:10.1117/12.514945.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[8] </a:t>
            </a:r>
            <a:r>
              <a:rPr lang="en-US" sz="1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https://www.youtube.com/watch?v=eMl5u-iENr4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[9] </a:t>
            </a:r>
            <a:r>
              <a:rPr lang="en-US" sz="1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https://www.youtube.com/watch?v=nsHYg3ENgk4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[10 ]http://snakeclamp.com/blog/wp-content/uploads/2015/06/DSLR-overhead-2-reduced.jpg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[11] http://www.ti.com/diagrams/med_tmdsdsk6416_6416_kit_72.jpg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[12] </a:t>
            </a:r>
            <a:r>
              <a:rPr lang="en-US" sz="1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7"/>
              </a:rPr>
              <a:t>https://i.ytimg.com/vi/7Vrk0xX7cUQ/hqdefault.jpg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[13] https://www.isr.umd.edu/~austin/enes489p/projects2011a/CollisionAvoidance-FinalReport.pdf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39440" y="26146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1080" y="38160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Motivation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5" name="内容占位符 7"/>
          <p:cNvPicPr/>
          <p:nvPr/>
        </p:nvPicPr>
        <p:blipFill>
          <a:blip r:embed="rId3"/>
          <a:stretch/>
        </p:blipFill>
        <p:spPr>
          <a:xfrm>
            <a:off x="305640" y="1344240"/>
            <a:ext cx="2961000" cy="1755000"/>
          </a:xfrm>
          <a:prstGeom prst="rect">
            <a:avLst/>
          </a:prstGeom>
          <a:ln>
            <a:noFill/>
          </a:ln>
        </p:spPr>
      </p:pic>
      <p:pic>
        <p:nvPicPr>
          <p:cNvPr id="136" name="图片 10"/>
          <p:cNvPicPr/>
          <p:nvPr/>
        </p:nvPicPr>
        <p:blipFill>
          <a:blip r:embed="rId4"/>
          <a:stretch/>
        </p:blipFill>
        <p:spPr>
          <a:xfrm>
            <a:off x="305640" y="3302280"/>
            <a:ext cx="3116880" cy="1917720"/>
          </a:xfrm>
          <a:prstGeom prst="rect">
            <a:avLst/>
          </a:prstGeom>
          <a:ln>
            <a:noFill/>
          </a:ln>
        </p:spPr>
      </p:pic>
      <p:pic>
        <p:nvPicPr>
          <p:cNvPr id="137" name="图片 11"/>
          <p:cNvPicPr/>
          <p:nvPr/>
        </p:nvPicPr>
        <p:blipFill>
          <a:blip r:embed="rId5"/>
          <a:stretch/>
        </p:blipFill>
        <p:spPr>
          <a:xfrm>
            <a:off x="3737880" y="1344240"/>
            <a:ext cx="5205960" cy="346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5" restart="whenNotActive" fill="hold" nodeType="interactiveSeq"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29840" y="383760"/>
            <a:ext cx="6447600" cy="750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System Description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509050" y="1344410"/>
            <a:ext cx="1212480" cy="32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Two cars running in the field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2138510" y="1652515"/>
            <a:ext cx="360" cy="27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1182530" y="1947050"/>
            <a:ext cx="1842120" cy="4424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 to DSP board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1081370" y="2716010"/>
            <a:ext cx="2114280" cy="32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Track the cars  using background subtraction and </a:t>
            </a:r>
            <a:r>
              <a:rPr lang="en-US" sz="9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classify </a:t>
            </a:r>
            <a:r>
              <a:rPr lang="en-US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them with color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2115290" y="2395970"/>
            <a:ext cx="7560" cy="32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8"/>
          <p:cNvSpPr/>
          <p:nvPr/>
        </p:nvSpPr>
        <p:spPr>
          <a:xfrm>
            <a:off x="1159130" y="3355730"/>
            <a:ext cx="1950840" cy="497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Predict the cars location in future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9"/>
          <p:cNvSpPr/>
          <p:nvPr/>
        </p:nvSpPr>
        <p:spPr>
          <a:xfrm>
            <a:off x="2107730" y="3847850"/>
            <a:ext cx="360" cy="29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0"/>
          <p:cNvSpPr/>
          <p:nvPr/>
        </p:nvSpPr>
        <p:spPr>
          <a:xfrm>
            <a:off x="1190450" y="4136930"/>
            <a:ext cx="1888560" cy="4424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Predict the possibility of collision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1"/>
          <p:cNvSpPr/>
          <p:nvPr/>
        </p:nvSpPr>
        <p:spPr>
          <a:xfrm>
            <a:off x="2092250" y="4585850"/>
            <a:ext cx="360" cy="270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12"/>
          <p:cNvSpPr/>
          <p:nvPr/>
        </p:nvSpPr>
        <p:spPr>
          <a:xfrm>
            <a:off x="1236890" y="4881050"/>
            <a:ext cx="1710000" cy="631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Send messages to cars and control their </a:t>
            </a:r>
            <a:r>
              <a:rPr lang="en-US" sz="9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movement </a:t>
            </a:r>
            <a:r>
              <a:rPr lang="en-US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when necessary to avoid collision and keep them inside </a:t>
            </a:r>
            <a:r>
              <a:rPr lang="en-US" sz="9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the boundary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3"/>
          <p:cNvSpPr/>
          <p:nvPr/>
        </p:nvSpPr>
        <p:spPr>
          <a:xfrm>
            <a:off x="4229570" y="1478330"/>
            <a:ext cx="4685400" cy="403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99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 </a:t>
            </a:r>
            <a:r>
              <a:rPr lang="en-US" sz="32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99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  <a:ea typeface="宋体"/>
            </a:endParaRPr>
          </a:p>
          <a:p>
            <a:pPr marL="343080" indent="-342720">
              <a:lnSpc>
                <a:spcPct val="100000"/>
              </a:lnSpc>
              <a:buClr>
                <a:srgbClr val="99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Simulating </a:t>
            </a:r>
            <a:r>
              <a:rPr lang="en-US" sz="18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the collision scenario with two remote control cars and using a simple lab camera as surveillance camera, send instructions to take control the cars when it’s necessary to avoid collision.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9"/>
          <p:cNvSpPr/>
          <p:nvPr/>
        </p:nvSpPr>
        <p:spPr>
          <a:xfrm>
            <a:off x="2091530" y="3060890"/>
            <a:ext cx="360" cy="29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29600" y="2092473"/>
            <a:ext cx="3755160" cy="65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1428120" y="2196180"/>
            <a:ext cx="2746800" cy="41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/>
          <a:lstStyle/>
          <a:p>
            <a:pPr marL="431640" indent="-318600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Background Removal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2001893" y="2993071"/>
            <a:ext cx="3591000" cy="65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2346443" y="3097474"/>
            <a:ext cx="2901900" cy="41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/>
          <a:lstStyle/>
          <a:p>
            <a:pPr marL="431640" indent="-318600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Object Identification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1018800" y="5126400"/>
            <a:ext cx="2938680" cy="41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6"/>
          <p:cNvSpPr/>
          <p:nvPr/>
        </p:nvSpPr>
        <p:spPr>
          <a:xfrm>
            <a:off x="3160564" y="3894600"/>
            <a:ext cx="3934718" cy="60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7"/>
          <p:cNvSpPr/>
          <p:nvPr/>
        </p:nvSpPr>
        <p:spPr>
          <a:xfrm>
            <a:off x="3574861" y="3942122"/>
            <a:ext cx="3106124" cy="5903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/>
          <a:lstStyle/>
          <a:p>
            <a:pPr marL="431640" indent="-318600"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Trajectory Estimation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8"/>
          <p:cNvSpPr/>
          <p:nvPr/>
        </p:nvSpPr>
        <p:spPr>
          <a:xfrm>
            <a:off x="450867" y="1258920"/>
            <a:ext cx="2122200" cy="65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>
            <a:off x="726627" y="1367640"/>
            <a:ext cx="1599886" cy="41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/>
          <a:lstStyle/>
          <a:p>
            <a:pPr marL="431640" indent="-318600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Video Feed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4281193" y="4707699"/>
            <a:ext cx="4305960" cy="816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11"/>
          <p:cNvSpPr/>
          <p:nvPr/>
        </p:nvSpPr>
        <p:spPr>
          <a:xfrm>
            <a:off x="4220927" y="4730607"/>
            <a:ext cx="4338000" cy="82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/>
          <a:lstStyle/>
          <a:p>
            <a:pPr marL="431640" indent="-318600"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Collision calculation and response transmission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496800" y="141840"/>
            <a:ext cx="822780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 Unicode MS"/>
              </a:rPr>
              <a:t>Algorithms: Flow Chart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Line 13"/>
          <p:cNvSpPr/>
          <p:nvPr/>
        </p:nvSpPr>
        <p:spPr>
          <a:xfrm>
            <a:off x="694708" y="2395285"/>
            <a:ext cx="289367" cy="0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cxnSp>
        <p:nvCxnSpPr>
          <p:cNvPr id="168" name="Line 1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sp>
        <p:nvSpPr>
          <p:cNvPr id="21" name="Line 17"/>
          <p:cNvSpPr/>
          <p:nvPr/>
        </p:nvSpPr>
        <p:spPr>
          <a:xfrm flipV="1">
            <a:off x="691902" y="1903499"/>
            <a:ext cx="0" cy="491785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2" name="Line 13"/>
          <p:cNvSpPr/>
          <p:nvPr/>
        </p:nvSpPr>
        <p:spPr>
          <a:xfrm>
            <a:off x="1666226" y="3288465"/>
            <a:ext cx="289367" cy="0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5" name="Line 17"/>
          <p:cNvSpPr/>
          <p:nvPr/>
        </p:nvSpPr>
        <p:spPr>
          <a:xfrm flipV="1">
            <a:off x="1666226" y="2757181"/>
            <a:ext cx="0" cy="531284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6" name="Line 13"/>
          <p:cNvSpPr/>
          <p:nvPr/>
        </p:nvSpPr>
        <p:spPr>
          <a:xfrm>
            <a:off x="2822540" y="4177755"/>
            <a:ext cx="289367" cy="0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7" name="Line 17"/>
          <p:cNvSpPr/>
          <p:nvPr/>
        </p:nvSpPr>
        <p:spPr>
          <a:xfrm flipV="1">
            <a:off x="2822540" y="3646471"/>
            <a:ext cx="0" cy="531284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8" name="Line 13"/>
          <p:cNvSpPr/>
          <p:nvPr/>
        </p:nvSpPr>
        <p:spPr>
          <a:xfrm>
            <a:off x="3957480" y="5063790"/>
            <a:ext cx="289367" cy="0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9" name="Line 17"/>
          <p:cNvSpPr/>
          <p:nvPr/>
        </p:nvSpPr>
        <p:spPr>
          <a:xfrm flipV="1">
            <a:off x="3957480" y="4532506"/>
            <a:ext cx="0" cy="531284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6480" y="313560"/>
            <a:ext cx="8227800" cy="1144440"/>
          </a:xfrm>
          <a:prstGeom prst="rect">
            <a:avLst/>
          </a:prstGeom>
          <a:noFill/>
          <a:ln>
            <a:noFill/>
          </a:ln>
        </p:spPr>
        <p:txBody>
          <a:bodyPr lIns="90000" tIns="3564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Algorithms: Low Level View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456480" y="1233360"/>
            <a:ext cx="8227800" cy="404283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Background Subtraction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- Estimate background to identify foreground objects. Used Gaussian model to tag background (Initial training)([4</a:t>
            </a: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])</a:t>
            </a:r>
            <a:endParaRPr lang="en-US" sz="3200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Identification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Offline : Used LDA to classify between foreground and cars</a:t>
            </a: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                        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- Online </a:t>
            </a: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Explore </a:t>
            </a: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foreground pixels to distinguish between cars. Used Color statistics.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456480" y="1328040"/>
            <a:ext cx="8227800" cy="552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Trajectory Estimation/ Retrieval: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Offline: </a:t>
            </a:r>
            <a:r>
              <a:rPr lang="en-US" sz="2400" b="0" strike="noStrike" spc="-1" dirty="0" err="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Kalman</a:t>
            </a: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filter based path estimation [5][7]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Online: Predicted position based on car speed and ability to make decisive turn.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Collision Prediction and Response Transmission: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Thresholding on distance  after which collision is not preventable.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Making appropriate action to avoid collision. Transmission to cars.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456480" y="406440"/>
            <a:ext cx="8227800" cy="1144440"/>
          </a:xfrm>
          <a:prstGeom prst="rect">
            <a:avLst/>
          </a:prstGeom>
          <a:noFill/>
          <a:ln>
            <a:noFill/>
          </a:ln>
        </p:spPr>
        <p:txBody>
          <a:bodyPr lIns="90000" tIns="3564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Algorithms: Low Level View (contd)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456480" y="442800"/>
            <a:ext cx="8227800" cy="567000"/>
          </a:xfrm>
          <a:prstGeom prst="rect">
            <a:avLst/>
          </a:prstGeom>
          <a:noFill/>
          <a:ln>
            <a:noFill/>
          </a:ln>
        </p:spPr>
        <p:txBody>
          <a:bodyPr lIns="90000" tIns="3564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Complexity Analysis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456480" y="1339560"/>
            <a:ext cx="8227800" cy="4374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Part System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8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Control center, with a real time video feed, DSP and a RF transmitter 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(2) Local environment, consisting of an intersection and independent cars with RF receivers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Bottlenecks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8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Foreground object detection (background removal)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- Turning decision calculation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91680" indent="-289080">
              <a:lnSpc>
                <a:spcPct val="100000"/>
              </a:lnSpc>
            </a:pPr>
            <a:r>
              <a:rPr lang="en-US" sz="2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- Transmission rate from DSP to car.</a:t>
            </a:r>
            <a:endParaRPr lang="en-US" sz="32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456480" y="459720"/>
            <a:ext cx="8227800" cy="1144440"/>
          </a:xfrm>
          <a:prstGeom prst="rect">
            <a:avLst/>
          </a:prstGeom>
          <a:noFill/>
          <a:ln>
            <a:noFill/>
          </a:ln>
        </p:spPr>
        <p:txBody>
          <a:bodyPr lIns="90000" tIns="3564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Challenges</a:t>
            </a:r>
            <a:endParaRPr lang="en-US" sz="1800" b="0" strike="noStrike" spc="-1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548640" y="1498680"/>
            <a:ext cx="8227800" cy="317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Accurate background estimation, changing background [4</a:t>
            </a: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Speeding up overall execution.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Distinguishing between the cars.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87360" indent="-291960">
              <a:lnSpc>
                <a:spcPct val="100000"/>
              </a:lnSpc>
              <a:buClr>
                <a:srgbClr val="99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Turn Decision calculation and response transmission</a:t>
            </a: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3200" b="0" strike="noStrike" spc="-1" dirty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23720" y="469080"/>
            <a:ext cx="6656400" cy="11736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Modeling Tasks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23720" y="1447472"/>
            <a:ext cx="5787000" cy="38282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45320" indent="-342720">
              <a:lnSpc>
                <a:spcPct val="100000"/>
              </a:lnSpc>
              <a:buClr>
                <a:srgbClr val="990000"/>
              </a:buClr>
              <a:buSzPct val="45000"/>
              <a:buFont typeface="Arial"/>
              <a:buChar char="•"/>
            </a:pPr>
            <a:r>
              <a:rPr lang="en-US" sz="2400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Build</a:t>
            </a: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autonomously driven RC </a:t>
            </a: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cars </a:t>
            </a:r>
            <a:r>
              <a:rPr lang="en-US" sz="2400" b="0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model the collision </a:t>
            </a: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system</a:t>
            </a:r>
          </a:p>
          <a:p>
            <a:pPr marL="902520" lvl="1" indent="-342720">
              <a:buClr>
                <a:srgbClr val="990000"/>
              </a:buClr>
              <a:buSzPct val="45000"/>
              <a:buFont typeface="Arial"/>
              <a:buChar char="•"/>
            </a:pPr>
            <a:r>
              <a:rPr lang="en-US" sz="2400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Cars: Hobbyist Motors + Wheels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02520" lvl="1" indent="-342720">
              <a:buClr>
                <a:srgbClr val="990000"/>
              </a:buClr>
              <a:buSzPct val="45000"/>
              <a:buFont typeface="Arial"/>
              <a:buChar char="•"/>
            </a:pPr>
            <a:r>
              <a:rPr lang="en-US" sz="2400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Receivers: </a:t>
            </a:r>
            <a:r>
              <a:rPr lang="en-US" sz="2400" spc="-1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Arduino </a:t>
            </a:r>
            <a:r>
              <a:rPr lang="en-US" sz="2400" spc="-1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Uno (x2)</a:t>
            </a:r>
            <a:endParaRPr lang="en-US" sz="2400" spc="-1" dirty="0" smtClean="0">
              <a:solidFill>
                <a:srgbClr val="99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02520" lvl="1" indent="-342720">
              <a:buClr>
                <a:srgbClr val="990000"/>
              </a:buClr>
              <a:buSzPct val="45000"/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Transmitter: Arduino ATmega2560</a:t>
            </a:r>
          </a:p>
          <a:p>
            <a:pPr marL="445320" indent="-342720">
              <a:lnSpc>
                <a:spcPct val="100000"/>
              </a:lnSpc>
              <a:buClr>
                <a:srgbClr val="990000"/>
              </a:buClr>
              <a:buSzPct val="45000"/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One-way communication to both of the cars simultaneously from the DSP board through the transmitter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20" y="1107633"/>
            <a:ext cx="2125278" cy="1069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13" y="2247091"/>
            <a:ext cx="1487930" cy="1114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588" y="3474575"/>
            <a:ext cx="2401542" cy="1801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1573</TotalTime>
  <Words>739</Words>
  <Application>Microsoft Macintosh PowerPoint</Application>
  <PresentationFormat>On-screen Show (4:3)</PresentationFormat>
  <Paragraphs>114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 Unicode MS</vt:lpstr>
      <vt:lpstr>Calibri</vt:lpstr>
      <vt:lpstr>DejaVu Sans</vt:lpstr>
      <vt:lpstr>Symbol</vt:lpstr>
      <vt:lpstr>Times New Roman</vt:lpstr>
      <vt:lpstr>Wingdings</vt:lpstr>
      <vt:lpstr>宋体</vt:lpstr>
      <vt:lpstr>Arial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Honda R&amp;D Americas, Inc.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Thaddaeus Voss</dc:creator>
  <dc:description/>
  <cp:lastModifiedBy>Microsoft Office User</cp:lastModifiedBy>
  <cp:revision>437</cp:revision>
  <cp:lastPrinted>2017-04-28T20:26:43Z</cp:lastPrinted>
  <dcterms:created xsi:type="dcterms:W3CDTF">2016-10-27T23:00:35Z</dcterms:created>
  <dcterms:modified xsi:type="dcterms:W3CDTF">2017-04-28T20:26:58Z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Honda R&amp;D Americas, Inc.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全屏显示(4:3)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12</vt:i4>
  </property>
</Properties>
</file>